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65" r:id="rId2"/>
    <p:sldId id="261" r:id="rId3"/>
    <p:sldId id="263" r:id="rId4"/>
    <p:sldId id="266" r:id="rId5"/>
  </p:sldIdLst>
  <p:sldSz cx="24387175" cy="13716000"/>
  <p:notesSz cx="6858000" cy="9144000"/>
  <p:defaultTextStyle>
    <a:defPPr>
      <a:defRPr lang="en-US"/>
    </a:defPPr>
    <a:lvl1pPr marL="0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46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91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337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783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229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674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1120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566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A3A3"/>
    <a:srgbClr val="ADADAD"/>
    <a:srgbClr val="B9B9B9"/>
    <a:srgbClr val="00ABEF"/>
    <a:srgbClr val="DEA600"/>
    <a:srgbClr val="EECC6B"/>
    <a:srgbClr val="E6B324"/>
    <a:srgbClr val="EAB100"/>
    <a:srgbClr val="F2B900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3"/>
    <p:restoredTop sz="94645"/>
  </p:normalViewPr>
  <p:slideViewPr>
    <p:cSldViewPr snapToGrid="0" snapToObjects="1" showGuides="1">
      <p:cViewPr varScale="1">
        <p:scale>
          <a:sx n="58" d="100"/>
          <a:sy n="58" d="100"/>
        </p:scale>
        <p:origin x="396" y="108"/>
      </p:cViewPr>
      <p:guideLst>
        <p:guide orient="horz" pos="4320"/>
        <p:guide pos="76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11144-9462-3142-A3E8-767EA9B0C457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22B1F2-3B54-CB42-94EA-2579E33DB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986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89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446" algn="l" defTabSz="182889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891" algn="l" defTabSz="182889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337" algn="l" defTabSz="182889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783" algn="l" defTabSz="182889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2229" algn="l" defTabSz="182889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674" algn="l" defTabSz="182889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1120" algn="l" defTabSz="182889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5566" algn="l" defTabSz="182889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139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546D-2B66-AF4B-9489-814FFA97E236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BC910-17A8-5042-A077-D5AF11B6BD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4" y="0"/>
            <a:ext cx="24387174" cy="13716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99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laceholder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3"/>
          <p:cNvSpPr>
            <a:spLocks noGrp="1"/>
          </p:cNvSpPr>
          <p:nvPr>
            <p:ph type="pic" sz="quarter" idx="36"/>
          </p:nvPr>
        </p:nvSpPr>
        <p:spPr>
          <a:xfrm>
            <a:off x="-1" y="-38100"/>
            <a:ext cx="8129058" cy="69342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1" name="Picture Placeholder 13"/>
          <p:cNvSpPr>
            <a:spLocks noGrp="1"/>
          </p:cNvSpPr>
          <p:nvPr>
            <p:ph type="pic" sz="quarter" idx="37"/>
          </p:nvPr>
        </p:nvSpPr>
        <p:spPr>
          <a:xfrm>
            <a:off x="16258118" y="-38100"/>
            <a:ext cx="8129058" cy="69342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2" name="Picture Placeholder 13"/>
          <p:cNvSpPr>
            <a:spLocks noGrp="1"/>
          </p:cNvSpPr>
          <p:nvPr>
            <p:ph type="pic" sz="quarter" idx="38"/>
          </p:nvPr>
        </p:nvSpPr>
        <p:spPr>
          <a:xfrm>
            <a:off x="8129060" y="6896100"/>
            <a:ext cx="8129058" cy="68199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2106189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/>
          <p:cNvSpPr>
            <a:spLocks noGrp="1"/>
          </p:cNvSpPr>
          <p:nvPr>
            <p:ph type="pic" sz="quarter" idx="27"/>
          </p:nvPr>
        </p:nvSpPr>
        <p:spPr>
          <a:xfrm>
            <a:off x="2381476" y="2904049"/>
            <a:ext cx="4572198" cy="8102289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28"/>
          </p:nvPr>
        </p:nvSpPr>
        <p:spPr>
          <a:xfrm>
            <a:off x="5658116" y="2904049"/>
            <a:ext cx="4572198" cy="8102289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212804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3546D-2B66-AF4B-9489-814FFA97E236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BC910-17A8-5042-A077-D5AF11B6B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75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2" r:id="rId2"/>
    <p:sldLayoutId id="2147483676" r:id="rId3"/>
    <p:sldLayoutId id="2147483677" r:id="rId4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1B2879B-80BD-41D5-90FB-114401CFDB6A}"/>
              </a:ext>
            </a:extLst>
          </p:cNvPr>
          <p:cNvSpPr/>
          <p:nvPr/>
        </p:nvSpPr>
        <p:spPr>
          <a:xfrm>
            <a:off x="1587" y="895"/>
            <a:ext cx="24384000" cy="13714214"/>
          </a:xfrm>
          <a:prstGeom prst="rect">
            <a:avLst/>
          </a:prstGeom>
          <a:solidFill>
            <a:srgbClr val="42C0FB"/>
          </a:solidFill>
          <a:ln>
            <a:solidFill>
              <a:srgbClr val="42C0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4" name="Picture Placeholder 3" descr="A close up of a sign&#10;&#10;Description generated with high confidence">
            <a:extLst>
              <a:ext uri="{FF2B5EF4-FFF2-40B4-BE49-F238E27FC236}">
                <a16:creationId xmlns:a16="http://schemas.microsoft.com/office/drawing/2014/main" id="{3FE02A14-0AA4-4F60-90E8-24267DA32B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9909" t="20393" r="9537" b="20393"/>
          <a:stretch/>
        </p:blipFill>
        <p:spPr>
          <a:xfrm>
            <a:off x="2352598" y="895"/>
            <a:ext cx="19112826" cy="13714214"/>
          </a:xfrm>
        </p:spPr>
      </p:pic>
      <p:sp>
        <p:nvSpPr>
          <p:cNvPr id="12" name="Rectangle 11"/>
          <p:cNvSpPr/>
          <p:nvPr/>
        </p:nvSpPr>
        <p:spPr>
          <a:xfrm>
            <a:off x="-50351" y="895"/>
            <a:ext cx="24435940" cy="13714214"/>
          </a:xfrm>
          <a:prstGeom prst="rect">
            <a:avLst/>
          </a:prstGeom>
          <a:solidFill>
            <a:srgbClr val="3E587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Lato Light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630849" y="5280851"/>
            <a:ext cx="11021607" cy="31540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9896" dirty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rPr>
              <a:t>TrackPack</a:t>
            </a:r>
            <a:endParaRPr lang="en-US" sz="16596" dirty="0">
              <a:solidFill>
                <a:schemeClr val="bg1"/>
              </a:solidFill>
              <a:latin typeface="Lato Thin" charset="0"/>
              <a:ea typeface="Lato Thin" charset="0"/>
              <a:cs typeface="Lato Thin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780741" y="10197729"/>
            <a:ext cx="672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spc="60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rPr>
              <a:t>Keeping your child safe</a:t>
            </a:r>
          </a:p>
        </p:txBody>
      </p:sp>
    </p:spTree>
    <p:extLst>
      <p:ext uri="{BB962C8B-B14F-4D97-AF65-F5344CB8AC3E}">
        <p14:creationId xmlns:p14="http://schemas.microsoft.com/office/powerpoint/2010/main" val="211796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/>
          <p:cNvSpPr txBox="1"/>
          <p:nvPr/>
        </p:nvSpPr>
        <p:spPr>
          <a:xfrm>
            <a:off x="2697325" y="5132748"/>
            <a:ext cx="8118926" cy="2418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600" dirty="0" smtClean="0">
                <a:latin typeface="Lato Light" charset="0"/>
                <a:ea typeface="Lato Light" charset="0"/>
                <a:cs typeface="Lato Light" charset="0"/>
              </a:rPr>
              <a:t>What we are trying to achieve is a simple and straight forward device that can track a child's location for their safety, at the same time reassuring their parents.</a:t>
            </a:r>
          </a:p>
          <a:p>
            <a:pPr algn="just">
              <a:lnSpc>
                <a:spcPct val="150000"/>
              </a:lnSpc>
            </a:pPr>
            <a:endParaRPr lang="en-US" sz="26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697324" y="4066318"/>
            <a:ext cx="2271776" cy="1063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dirty="0">
                <a:solidFill>
                  <a:srgbClr val="00B0F0"/>
                </a:solidFill>
                <a:latin typeface="Lato Light" charset="0"/>
                <a:ea typeface="Lato Light" charset="0"/>
                <a:cs typeface="Lato Light" charset="0"/>
              </a:rPr>
              <a:t>Mission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3469402" y="5132748"/>
            <a:ext cx="6722498" cy="1818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600" dirty="0" smtClean="0">
                <a:latin typeface="Lato Light" charset="0"/>
                <a:ea typeface="Lato Light" charset="0"/>
                <a:cs typeface="Lato Light" charset="0"/>
              </a:rPr>
              <a:t>Is to combat the amount of children that are abducted every year and ensure safety of minors</a:t>
            </a:r>
            <a:endParaRPr lang="en-US" sz="26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3469402" y="4045418"/>
            <a:ext cx="1850315" cy="1063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dirty="0">
                <a:solidFill>
                  <a:srgbClr val="00B0F0"/>
                </a:solidFill>
                <a:latin typeface="Lato Light" charset="0"/>
                <a:ea typeface="Lato Light" charset="0"/>
                <a:cs typeface="Lato Light" charset="0"/>
              </a:rPr>
              <a:t>Vision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697324" y="8611593"/>
            <a:ext cx="1794081" cy="1063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dirty="0">
                <a:solidFill>
                  <a:srgbClr val="00B0F0"/>
                </a:solidFill>
                <a:latin typeface="Lato Light" charset="0"/>
                <a:ea typeface="Lato Light" charset="0"/>
                <a:cs typeface="Lato Light" charset="0"/>
              </a:rPr>
              <a:t>Goals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3469402" y="9738481"/>
            <a:ext cx="6722498" cy="2418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600" dirty="0" smtClean="0">
                <a:latin typeface="Lato Light" charset="0"/>
                <a:ea typeface="Lato Light" charset="0"/>
                <a:cs typeface="Lato Light" charset="0"/>
              </a:rPr>
              <a:t>This device is straight forward and easy to set up and use. </a:t>
            </a:r>
            <a:r>
              <a:rPr lang="en-US" sz="2600" dirty="0">
                <a:latin typeface="Lato Light" charset="0"/>
                <a:ea typeface="Lato Light" charset="0"/>
                <a:cs typeface="Lato Light" charset="0"/>
              </a:rPr>
              <a:t>B</a:t>
            </a:r>
            <a:r>
              <a:rPr lang="en-US" sz="2600" dirty="0" smtClean="0">
                <a:latin typeface="Lato Light" charset="0"/>
                <a:ea typeface="Lato Light" charset="0"/>
                <a:cs typeface="Lato Light" charset="0"/>
              </a:rPr>
              <a:t>y </a:t>
            </a:r>
            <a:r>
              <a:rPr lang="en-US" sz="2600" dirty="0">
                <a:latin typeface="Lato Light" charset="0"/>
                <a:ea typeface="Lato Light" charset="0"/>
                <a:cs typeface="Lato Light" charset="0"/>
              </a:rPr>
              <a:t>u</a:t>
            </a:r>
            <a:r>
              <a:rPr lang="en-US" sz="2600" dirty="0" smtClean="0">
                <a:latin typeface="Lato Light" charset="0"/>
                <a:ea typeface="Lato Light" charset="0"/>
                <a:cs typeface="Lato Light" charset="0"/>
              </a:rPr>
              <a:t>tilizing the long range, low power wireless communication features of the Explorer, making it ideal for this job.</a:t>
            </a:r>
            <a:endParaRPr lang="en-US" sz="26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3469402" y="8651149"/>
            <a:ext cx="2022477" cy="1063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dirty="0">
                <a:solidFill>
                  <a:srgbClr val="00B0F0"/>
                </a:solidFill>
                <a:latin typeface="Lato Light" charset="0"/>
                <a:ea typeface="Lato Light" charset="0"/>
                <a:cs typeface="Lato Light" charset="0"/>
              </a:rPr>
              <a:t>Values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563687" y="8931561"/>
            <a:ext cx="9050668" cy="1566042"/>
            <a:chOff x="1765583" y="7067506"/>
            <a:chExt cx="9050668" cy="1566042"/>
          </a:xfrm>
        </p:grpSpPr>
        <p:sp>
          <p:nvSpPr>
            <p:cNvPr id="59" name="TextBox 58"/>
            <p:cNvSpPr txBox="1"/>
            <p:nvPr/>
          </p:nvSpPr>
          <p:spPr>
            <a:xfrm>
              <a:off x="2697325" y="8055826"/>
              <a:ext cx="8118926" cy="577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sz="2399" dirty="0">
                <a:latin typeface="Lato Light" charset="0"/>
                <a:ea typeface="Lato Light" charset="0"/>
                <a:cs typeface="Lato Light" charset="0"/>
              </a:endParaRPr>
            </a:p>
          </p:txBody>
        </p:sp>
        <p:sp>
          <p:nvSpPr>
            <p:cNvPr id="74" name="Shape 2644"/>
            <p:cNvSpPr/>
            <p:nvPr/>
          </p:nvSpPr>
          <p:spPr>
            <a:xfrm>
              <a:off x="1765583" y="7067506"/>
              <a:ext cx="572298" cy="786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50" y="19636"/>
                  </a:moveTo>
                  <a:cubicBezTo>
                    <a:pt x="20250" y="20179"/>
                    <a:pt x="19645" y="20618"/>
                    <a:pt x="18900" y="20618"/>
                  </a:cubicBezTo>
                  <a:lnTo>
                    <a:pt x="2700" y="20618"/>
                  </a:lnTo>
                  <a:cubicBezTo>
                    <a:pt x="1954" y="20618"/>
                    <a:pt x="1350" y="20179"/>
                    <a:pt x="1350" y="19636"/>
                  </a:cubicBezTo>
                  <a:lnTo>
                    <a:pt x="1350" y="1964"/>
                  </a:lnTo>
                  <a:cubicBezTo>
                    <a:pt x="1350" y="1422"/>
                    <a:pt x="1954" y="982"/>
                    <a:pt x="2700" y="982"/>
                  </a:cubicBezTo>
                  <a:lnTo>
                    <a:pt x="18900" y="982"/>
                  </a:lnTo>
                  <a:cubicBezTo>
                    <a:pt x="19645" y="982"/>
                    <a:pt x="20250" y="1422"/>
                    <a:pt x="20250" y="1964"/>
                  </a:cubicBezTo>
                  <a:cubicBezTo>
                    <a:pt x="20250" y="1964"/>
                    <a:pt x="20250" y="19636"/>
                    <a:pt x="20250" y="19636"/>
                  </a:cubicBezTo>
                  <a:close/>
                  <a:moveTo>
                    <a:pt x="18900" y="0"/>
                  </a:moveTo>
                  <a:lnTo>
                    <a:pt x="2700" y="0"/>
                  </a:lnTo>
                  <a:cubicBezTo>
                    <a:pt x="1209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1209" y="21600"/>
                    <a:pt x="2700" y="21600"/>
                  </a:cubicBezTo>
                  <a:lnTo>
                    <a:pt x="18900" y="21600"/>
                  </a:lnTo>
                  <a:cubicBezTo>
                    <a:pt x="20391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391" y="0"/>
                    <a:pt x="18900" y="0"/>
                  </a:cubicBezTo>
                  <a:moveTo>
                    <a:pt x="4050" y="3927"/>
                  </a:moveTo>
                  <a:lnTo>
                    <a:pt x="17550" y="3927"/>
                  </a:lnTo>
                  <a:lnTo>
                    <a:pt x="17550" y="17673"/>
                  </a:lnTo>
                  <a:lnTo>
                    <a:pt x="4050" y="17673"/>
                  </a:lnTo>
                  <a:cubicBezTo>
                    <a:pt x="4050" y="17673"/>
                    <a:pt x="4050" y="3927"/>
                    <a:pt x="4050" y="3927"/>
                  </a:cubicBezTo>
                  <a:close/>
                  <a:moveTo>
                    <a:pt x="2700" y="18655"/>
                  </a:moveTo>
                  <a:lnTo>
                    <a:pt x="18900" y="18655"/>
                  </a:lnTo>
                  <a:lnTo>
                    <a:pt x="18900" y="2945"/>
                  </a:lnTo>
                  <a:lnTo>
                    <a:pt x="2700" y="2945"/>
                  </a:lnTo>
                  <a:cubicBezTo>
                    <a:pt x="2700" y="2945"/>
                    <a:pt x="2700" y="18655"/>
                    <a:pt x="2700" y="18655"/>
                  </a:cubicBezTo>
                  <a:close/>
                  <a:moveTo>
                    <a:pt x="10125" y="2455"/>
                  </a:moveTo>
                  <a:lnTo>
                    <a:pt x="11475" y="2455"/>
                  </a:lnTo>
                  <a:cubicBezTo>
                    <a:pt x="11848" y="2455"/>
                    <a:pt x="12150" y="2235"/>
                    <a:pt x="12150" y="1964"/>
                  </a:cubicBezTo>
                  <a:cubicBezTo>
                    <a:pt x="12150" y="1692"/>
                    <a:pt x="11848" y="1473"/>
                    <a:pt x="11475" y="1473"/>
                  </a:cubicBezTo>
                  <a:lnTo>
                    <a:pt x="10125" y="1473"/>
                  </a:lnTo>
                  <a:cubicBezTo>
                    <a:pt x="9752" y="1473"/>
                    <a:pt x="9450" y="1692"/>
                    <a:pt x="9450" y="1964"/>
                  </a:cubicBezTo>
                  <a:cubicBezTo>
                    <a:pt x="9450" y="2235"/>
                    <a:pt x="9752" y="2455"/>
                    <a:pt x="10125" y="2455"/>
                  </a:cubicBezTo>
                  <a:moveTo>
                    <a:pt x="10800" y="19145"/>
                  </a:moveTo>
                  <a:cubicBezTo>
                    <a:pt x="10427" y="19145"/>
                    <a:pt x="10125" y="19366"/>
                    <a:pt x="10125" y="19636"/>
                  </a:cubicBezTo>
                  <a:cubicBezTo>
                    <a:pt x="10125" y="19908"/>
                    <a:pt x="10427" y="20127"/>
                    <a:pt x="10800" y="20127"/>
                  </a:cubicBezTo>
                  <a:cubicBezTo>
                    <a:pt x="11173" y="20127"/>
                    <a:pt x="11475" y="19908"/>
                    <a:pt x="11475" y="19636"/>
                  </a:cubicBezTo>
                  <a:cubicBezTo>
                    <a:pt x="11475" y="19366"/>
                    <a:pt x="11173" y="19145"/>
                    <a:pt x="10800" y="19145"/>
                  </a:cubicBezTo>
                </a:path>
              </a:pathLst>
            </a:cu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7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</p:grpSp>
      <p:sp>
        <p:nvSpPr>
          <p:cNvPr id="75" name="Shape 2645"/>
          <p:cNvSpPr/>
          <p:nvPr/>
        </p:nvSpPr>
        <p:spPr>
          <a:xfrm>
            <a:off x="1615202" y="4500905"/>
            <a:ext cx="786907" cy="5722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5400000" scaled="1"/>
            <a:tileRect/>
          </a:gra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76" name="Shape 2646"/>
          <p:cNvSpPr/>
          <p:nvPr/>
        </p:nvSpPr>
        <p:spPr>
          <a:xfrm>
            <a:off x="12193588" y="4393601"/>
            <a:ext cx="786907" cy="7869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gradFill flip="none" rotWithShape="1">
            <a:gsLst>
              <a:gs pos="0">
                <a:srgbClr val="00ABEF">
                  <a:shade val="30000"/>
                  <a:satMod val="115000"/>
                </a:srgbClr>
              </a:gs>
              <a:gs pos="50000">
                <a:srgbClr val="00ABEF">
                  <a:shade val="67500"/>
                  <a:satMod val="115000"/>
                </a:srgbClr>
              </a:gs>
              <a:gs pos="100000">
                <a:srgbClr val="00ABEF">
                  <a:shade val="100000"/>
                  <a:satMod val="115000"/>
                </a:srgbClr>
              </a:gs>
            </a:gsLst>
            <a:lin ang="5400000" scaled="1"/>
            <a:tileRect/>
          </a:gra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rgbClr val="00B0F0"/>
              </a:solidFill>
            </a:endParaRPr>
          </a:p>
        </p:txBody>
      </p:sp>
      <p:sp>
        <p:nvSpPr>
          <p:cNvPr id="79" name="Shape 2591"/>
          <p:cNvSpPr>
            <a:spLocks noChangeAspect="1"/>
          </p:cNvSpPr>
          <p:nvPr/>
        </p:nvSpPr>
        <p:spPr>
          <a:xfrm>
            <a:off x="12194111" y="8888642"/>
            <a:ext cx="786384" cy="7863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gradFill flip="none" rotWithShape="1">
            <a:gsLst>
              <a:gs pos="0">
                <a:srgbClr val="00ABEF">
                  <a:shade val="30000"/>
                  <a:satMod val="115000"/>
                </a:srgbClr>
              </a:gs>
              <a:gs pos="50000">
                <a:srgbClr val="00ABEF">
                  <a:shade val="67500"/>
                  <a:satMod val="115000"/>
                </a:srgbClr>
              </a:gs>
              <a:gs pos="100000">
                <a:srgbClr val="00ABEF">
                  <a:shade val="100000"/>
                  <a:satMod val="115000"/>
                </a:srgbClr>
              </a:gs>
            </a:gsLst>
            <a:lin ang="5400000" scaled="1"/>
            <a:tileRect/>
          </a:gra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bg2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63687" y="1264885"/>
            <a:ext cx="60837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00B0F0"/>
                </a:solidFill>
                <a:latin typeface="Lato Light" charset="0"/>
                <a:ea typeface="Lato Light" charset="0"/>
                <a:cs typeface="Lato Light" charset="0"/>
              </a:rPr>
              <a:t>Peace of Mind</a:t>
            </a:r>
            <a:endParaRPr lang="en-US" sz="7200" dirty="0">
              <a:solidFill>
                <a:srgbClr val="00B0F0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15202" y="2416400"/>
            <a:ext cx="21206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00B0F0"/>
                </a:solidFill>
              </a:rPr>
              <a:t>The TrackPack is a piece of </a:t>
            </a:r>
            <a:r>
              <a:rPr lang="en-GB" dirty="0">
                <a:solidFill>
                  <a:srgbClr val="00B0F0"/>
                </a:solidFill>
              </a:rPr>
              <a:t>safeguarding</a:t>
            </a:r>
            <a:r>
              <a:rPr lang="en-GB" dirty="0" smtClean="0">
                <a:solidFill>
                  <a:srgbClr val="00B0F0"/>
                </a:solidFill>
              </a:rPr>
              <a:t> technology that is handy and convenient to use and is aimed at parents</a:t>
            </a:r>
            <a:endParaRPr lang="en-GB" dirty="0">
              <a:solidFill>
                <a:srgbClr val="00B0F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697325" y="9675026"/>
            <a:ext cx="6722498" cy="2418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600" dirty="0" smtClean="0">
                <a:latin typeface="Lato Light" charset="0"/>
                <a:ea typeface="Lato Light" charset="0"/>
                <a:cs typeface="Lato Light" charset="0"/>
              </a:rPr>
              <a:t>If this product would be on the market, our goal would be to improve the owners safety and ensure their knows where they are at all times. </a:t>
            </a:r>
          </a:p>
        </p:txBody>
      </p:sp>
    </p:spTree>
    <p:extLst>
      <p:ext uri="{BB962C8B-B14F-4D97-AF65-F5344CB8AC3E}">
        <p14:creationId xmlns:p14="http://schemas.microsoft.com/office/powerpoint/2010/main" val="181240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854865" y="1305920"/>
            <a:ext cx="667744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Reported to phone</a:t>
            </a:r>
          </a:p>
          <a:p>
            <a:pPr algn="just">
              <a:lnSpc>
                <a:spcPct val="150000"/>
              </a:lnSpc>
            </a:pPr>
            <a:r>
              <a:rPr lang="en-US" sz="2800" dirty="0" smtClean="0">
                <a:solidFill>
                  <a:srgbClr val="A3A3A3"/>
                </a:solidFill>
                <a:latin typeface="Lato Light" charset="0"/>
                <a:ea typeface="Lato Light" charset="0"/>
                <a:cs typeface="Lato Light" charset="0"/>
              </a:rPr>
              <a:t>On the guardian’s side they will be updated every 5 minutes and if the child is diverted from their usual route or is separated from their walking partner, a notification is sent to their phone to then alert them.</a:t>
            </a:r>
            <a:endParaRPr lang="en-US" sz="2400" dirty="0">
              <a:solidFill>
                <a:srgbClr val="A3A3A3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01465" y="8182970"/>
            <a:ext cx="6677444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dirty="0" smtClean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Location on map</a:t>
            </a:r>
          </a:p>
          <a:p>
            <a:pPr algn="just">
              <a:lnSpc>
                <a:spcPct val="150000"/>
              </a:lnSpc>
            </a:pPr>
            <a:r>
              <a:rPr lang="en-US" sz="2800" dirty="0" smtClean="0">
                <a:solidFill>
                  <a:srgbClr val="ADADAD"/>
                </a:solidFill>
                <a:latin typeface="Lato Light" charset="0"/>
                <a:ea typeface="Lato Light" charset="0"/>
                <a:cs typeface="Lato Light" charset="0"/>
              </a:rPr>
              <a:t>The Explorer will ping the co-ordinates every 5 minutes mapping the route of the owner. Furthermore you can map out the usual routes you would take for example: Going to school or going to the shops.</a:t>
            </a:r>
            <a:endParaRPr lang="en-US" sz="2800" dirty="0">
              <a:solidFill>
                <a:srgbClr val="ADADAD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980748" y="8182970"/>
            <a:ext cx="6677444" cy="3692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Compared with crime stats</a:t>
            </a:r>
            <a:endParaRPr lang="en-US" dirty="0">
              <a:solidFill>
                <a:schemeClr val="tx2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just">
              <a:lnSpc>
                <a:spcPct val="150000"/>
              </a:lnSpc>
            </a:pPr>
            <a:r>
              <a:rPr lang="en-US" sz="2399" dirty="0" smtClean="0">
                <a:latin typeface="Lato Light" charset="0"/>
                <a:ea typeface="Lato Light" charset="0"/>
                <a:cs typeface="Lato Light" charset="0"/>
              </a:rPr>
              <a:t>Once the server has received the GPS signal from the Board it will compare the location to the open source police crime date to see if their child has entered a area with an increased crime frequency.</a:t>
            </a:r>
            <a:endParaRPr lang="en-US" sz="2399" dirty="0">
              <a:latin typeface="Lato Light" charset="0"/>
              <a:ea typeface="Lato Light" charset="0"/>
              <a:cs typeface="Lato Light" charset="0"/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3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27" r="17027"/>
          <a:stretch>
            <a:fillRect/>
          </a:stretch>
        </p:blipFill>
        <p:spPr/>
      </p:pic>
      <p:pic>
        <p:nvPicPr>
          <p:cNvPr id="7" name="Picture Placeholder 6"/>
          <p:cNvPicPr>
            <a:picLocks noGrp="1" noChangeAspect="1"/>
          </p:cNvPicPr>
          <p:nvPr>
            <p:ph type="pic" sz="quarter" idx="3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27" r="17027"/>
          <a:stretch>
            <a:fillRect/>
          </a:stretch>
        </p:blipFill>
        <p:spPr/>
      </p:pic>
      <p:pic>
        <p:nvPicPr>
          <p:cNvPr id="6" name="Picture Placeholder 5"/>
          <p:cNvPicPr>
            <a:picLocks noGrp="1" noChangeAspect="1"/>
          </p:cNvPicPr>
          <p:nvPr>
            <p:ph type="pic" sz="quarter" idx="3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0" r="164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7182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2CB239A-8DD6-4B31-B75F-4C05D4463D20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t="156" b="156"/>
          <a:stretch>
            <a:fillRect/>
          </a:stretch>
        </p:blipFill>
        <p:spPr/>
      </p:pic>
      <p:pic>
        <p:nvPicPr>
          <p:cNvPr id="12" name="Picture 11" descr="iPhone6_mockup_front_whit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11" t="1426" r="8011" b="3061"/>
          <a:stretch/>
        </p:blipFill>
        <p:spPr>
          <a:xfrm>
            <a:off x="1525587" y="1217080"/>
            <a:ext cx="6381698" cy="1135804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2015640" y="2073090"/>
            <a:ext cx="103319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TrackPack notification system</a:t>
            </a:r>
            <a:endParaRPr lang="en-US" sz="6000" dirty="0">
              <a:solidFill>
                <a:schemeClr val="tx2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015640" y="3029458"/>
            <a:ext cx="49904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Lato Light" charset="0"/>
                <a:ea typeface="Lato Light" charset="0"/>
                <a:cs typeface="Lato Light" charset="0"/>
              </a:rPr>
              <a:t>Example of the notification</a:t>
            </a:r>
            <a:endParaRPr lang="en-US" sz="32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029011" y="4228589"/>
            <a:ext cx="10730830" cy="2307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399" dirty="0" smtClean="0">
                <a:latin typeface="Lato Light" charset="0"/>
                <a:ea typeface="Lato Light" charset="0"/>
                <a:cs typeface="Lato Light" charset="0"/>
              </a:rPr>
              <a:t>This is what the parent or guardian will see. It will show basic information on what the app has observed after is comparison between the location , normal paths and crime maps. It is secure fast and easy to understand meaning that any parent or guardian could use it with minimal effort.</a:t>
            </a:r>
            <a:endParaRPr lang="en-US" sz="2399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3" name="Shape 2540"/>
          <p:cNvSpPr/>
          <p:nvPr/>
        </p:nvSpPr>
        <p:spPr>
          <a:xfrm>
            <a:off x="12401912" y="7937542"/>
            <a:ext cx="553844" cy="553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5" name="Shape 2540"/>
          <p:cNvSpPr/>
          <p:nvPr/>
        </p:nvSpPr>
        <p:spPr>
          <a:xfrm>
            <a:off x="12401912" y="9572553"/>
            <a:ext cx="553844" cy="553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7" name="TextBox 26"/>
          <p:cNvSpPr txBox="1"/>
          <p:nvPr/>
        </p:nvSpPr>
        <p:spPr>
          <a:xfrm>
            <a:off x="13315147" y="7704306"/>
            <a:ext cx="8347075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S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ecure</a:t>
            </a:r>
            <a:endParaRPr lang="en-US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295374" y="9355322"/>
            <a:ext cx="8347075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F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ast</a:t>
            </a:r>
            <a:endParaRPr lang="en-US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3" name="Shape 2540"/>
          <p:cNvSpPr/>
          <p:nvPr/>
        </p:nvSpPr>
        <p:spPr>
          <a:xfrm>
            <a:off x="12401912" y="11223569"/>
            <a:ext cx="553844" cy="553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34" name="TextBox 33"/>
          <p:cNvSpPr txBox="1"/>
          <p:nvPr/>
        </p:nvSpPr>
        <p:spPr>
          <a:xfrm>
            <a:off x="13220888" y="11037659"/>
            <a:ext cx="8347075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Easy to understand</a:t>
            </a:r>
            <a:endParaRPr lang="en-US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5633943" y="2904049"/>
            <a:ext cx="4597139" cy="810228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charset="0"/>
            </a:endParaRPr>
          </a:p>
        </p:txBody>
      </p:sp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DF5B7D3-A504-43D1-9A91-32BC94EC5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6699" y="2904048"/>
            <a:ext cx="4557538" cy="8102289"/>
          </a:xfrm>
          <a:prstGeom prst="rect">
            <a:avLst/>
          </a:prstGeom>
        </p:spPr>
      </p:pic>
      <p:pic>
        <p:nvPicPr>
          <p:cNvPr id="37" name="Picture 36" descr="iPhone6_mockup_front_whit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11" t="1426" r="8011" b="3061"/>
          <a:stretch/>
        </p:blipFill>
        <p:spPr>
          <a:xfrm>
            <a:off x="4800948" y="1217080"/>
            <a:ext cx="6309360" cy="11358040"/>
          </a:xfrm>
          <a:prstGeom prst="rect">
            <a:avLst/>
          </a:prstGeom>
        </p:spPr>
      </p:pic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F54D2651-B483-43BB-AF15-EB687B1A2C5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5"/>
          <a:srcRect t="156" b="1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1047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oss Green Light - Rocketo Graphics">
      <a:dk1>
        <a:srgbClr val="999999"/>
      </a:dk1>
      <a:lt1>
        <a:srgbClr val="FFFFFF"/>
      </a:lt1>
      <a:dk2>
        <a:srgbClr val="494949"/>
      </a:dk2>
      <a:lt2>
        <a:srgbClr val="FFFFFF"/>
      </a:lt2>
      <a:accent1>
        <a:srgbClr val="4BC676"/>
      </a:accent1>
      <a:accent2>
        <a:srgbClr val="43C072"/>
      </a:accent2>
      <a:accent3>
        <a:srgbClr val="40B884"/>
      </a:accent3>
      <a:accent4>
        <a:srgbClr val="3CAE8C"/>
      </a:accent4>
      <a:accent5>
        <a:srgbClr val="379987"/>
      </a:accent5>
      <a:accent6>
        <a:srgbClr val="328582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647</TotalTime>
  <Words>340</Words>
  <Application>Microsoft Office PowerPoint</Application>
  <PresentationFormat>Custom</PresentationFormat>
  <Paragraphs>25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Gill Sans</vt:lpstr>
      <vt:lpstr>Lato Light</vt:lpstr>
      <vt:lpstr>Lato Thin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Ben Emmons</dc:creator>
  <cp:keywords/>
  <dc:description/>
  <cp:lastModifiedBy>Ilyas Sung</cp:lastModifiedBy>
  <cp:revision>44</cp:revision>
  <dcterms:created xsi:type="dcterms:W3CDTF">2017-05-16T07:20:16Z</dcterms:created>
  <dcterms:modified xsi:type="dcterms:W3CDTF">2018-04-21T11:30:45Z</dcterms:modified>
  <cp:category/>
</cp:coreProperties>
</file>

<file path=docProps/thumbnail.jpeg>
</file>